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654" r:id="rId2"/>
    <p:sldMasterId id="2147483655" r:id="rId3"/>
  </p:sldMasterIdLst>
  <p:notesMasterIdLst>
    <p:notesMasterId r:id="rId15"/>
  </p:notesMasterIdLst>
  <p:handoutMasterIdLst>
    <p:handoutMasterId r:id="rId16"/>
  </p:handoutMasterIdLst>
  <p:sldIdLst>
    <p:sldId id="294" r:id="rId4"/>
    <p:sldId id="415" r:id="rId5"/>
    <p:sldId id="450" r:id="rId6"/>
    <p:sldId id="443" r:id="rId7"/>
    <p:sldId id="451" r:id="rId8"/>
    <p:sldId id="453" r:id="rId9"/>
    <p:sldId id="452" r:id="rId10"/>
    <p:sldId id="455" r:id="rId11"/>
    <p:sldId id="448" r:id="rId12"/>
    <p:sldId id="441" r:id="rId13"/>
    <p:sldId id="454" r:id="rId14"/>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ECFF"/>
    <a:srgbClr val="99CCFF"/>
    <a:srgbClr val="FFFFD1"/>
    <a:srgbClr val="FFCC66"/>
    <a:srgbClr val="0000FF"/>
    <a:srgbClr val="FFFF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varScale="1">
        <p:scale>
          <a:sx n="74" d="100"/>
          <a:sy n="74" d="100"/>
        </p:scale>
        <p:origin x="-3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54AAAF06-D760-4EE0-9854-CD318E665777}" type="datetimeFigureOut">
              <a:rPr lang="en-US" smtClean="0"/>
              <a:pPr/>
              <a:t>1/18/2011</a:t>
            </a:fld>
            <a:endParaRPr lang="en-US"/>
          </a:p>
        </p:txBody>
      </p:sp>
      <p:sp>
        <p:nvSpPr>
          <p:cNvPr id="4" name="Footer Placeholder 3"/>
          <p:cNvSpPr>
            <a:spLocks noGrp="1"/>
          </p:cNvSpPr>
          <p:nvPr>
            <p:ph type="ftr" sz="quarter" idx="2"/>
          </p:nvPr>
        </p:nvSpPr>
        <p:spPr>
          <a:xfrm>
            <a:off x="0" y="8805863"/>
            <a:ext cx="303212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05863"/>
            <a:ext cx="3032125" cy="463550"/>
          </a:xfrm>
          <a:prstGeom prst="rect">
            <a:avLst/>
          </a:prstGeom>
        </p:spPr>
        <p:txBody>
          <a:bodyPr vert="horz" lIns="91440" tIns="45720" rIns="91440" bIns="45720" rtlCol="0" anchor="b"/>
          <a:lstStyle>
            <a:lvl1pPr algn="r">
              <a:defRPr sz="1200"/>
            </a:lvl1pPr>
          </a:lstStyle>
          <a:p>
            <a:fld id="{1149E7C7-813C-4087-8F7A-842E3345479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0" hangingPunct="0">
              <a:defRPr sz="1200">
                <a:latin typeface="Times New Roman" pitchFamily="18" charset="0"/>
              </a:defRPr>
            </a:lvl1pPr>
          </a:lstStyle>
          <a:p>
            <a:pPr>
              <a:defRPr/>
            </a:pPr>
            <a:fld id="{628B2150-5E6E-4BAF-AB55-A79DFC4EA60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1</a:t>
            </a:fld>
            <a:endParaRPr lang="en-US" smtClean="0"/>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A636992-ACC4-4737-BF85-FB153A1DE1ED}" type="slidenum">
              <a:rPr lang="en-US" smtClean="0"/>
              <a:pPr/>
              <a:t>2</a:t>
            </a:fld>
            <a:endParaRPr lang="en-US" smtClean="0"/>
          </a:p>
        </p:txBody>
      </p:sp>
      <p:sp>
        <p:nvSpPr>
          <p:cNvPr id="30723"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A636992-ACC4-4737-BF85-FB153A1DE1ED}" type="slidenum">
              <a:rPr lang="en-US" smtClean="0"/>
              <a:pPr/>
              <a:t>3</a:t>
            </a:fld>
            <a:endParaRPr lang="en-US" smtClean="0"/>
          </a:p>
        </p:txBody>
      </p:sp>
      <p:sp>
        <p:nvSpPr>
          <p:cNvPr id="30723"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DC2381-D91F-4B72-A33E-F28F764AE0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9E81C2-F70B-43EF-BE2D-28C9E732CC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856CB9-BF4D-4F02-8B0C-9CE18982E0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994DD2-B736-4515-9F1A-B892D90F759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817F47-EF7F-4D8D-AB6C-714189D827C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9395A1-EEB0-4F85-8A10-C23A84CA91E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01898C-40BC-478D-8DED-1286CD64179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5A6B90-D2EF-4843-9E98-A5354F4C03B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F8DBEC-0F94-4713-9543-7F433BB25C1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EB0495-BBCC-4913-A5CD-0A7D430B47B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8C8A25-34EB-42D0-B221-A8AE027C7B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FE63FE-B7E0-4221-B61E-34B20B0952C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D7AA50-29CC-4254-9BFB-EA898F2E254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6D1153-E757-4AB8-AF3F-06E4727C766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56E7A7-5E5D-4459-9C72-43BAF1A3E1E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53F89-5E39-4287-8243-A1FDF348CF0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A00D38-9E9E-4246-B0D7-EB679042441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49CA3A-BEE7-4626-A5BB-0204E1549B4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934274-E291-4335-B0D4-CBE9EC58E7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CA09A7-96C9-4E26-9B75-37370453EAA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590187-D503-4363-A09E-8D4D416CC73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9B1ED23-936F-48E2-A39F-CBDD40D9FE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CD63AF-7EFF-4FFA-852F-EE1B3808BF8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CA3DAA-5D2A-4C3F-B98C-1EF8FA68118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17987F-D8BA-48CB-9DC3-BA864094934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8DBD73-B50B-4B7E-A6A2-A881EC59E59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FAA92D-A797-4A5D-AC06-E3AF0871F59D}"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F33FEF-18DD-46D8-95DD-583945047DA1}"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E0887A-DACA-4CB6-A8CD-ACFE0A0E02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61B899-4003-40C6-9C98-A54C8D627C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76050B-ED6F-403A-8195-B6B74DCE889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7A5CCF-F179-40D6-BF77-A62AA0471B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8959BD-EE17-4419-8352-A6927DDC72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1CB42C-1BE7-4F70-9835-7F96B416EF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B6ADE9-75E9-431A-9C89-525F44D4C1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D5395A6-308E-4EC1-8F3A-336496A9F2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4EB9AF0-0E54-4F10-928C-B34C3961D6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51EFD53-59E9-49C4-86C8-626A1BE788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1600200"/>
            <a:ext cx="9144000" cy="2308324"/>
          </a:xfrm>
          <a:prstGeom prst="rect">
            <a:avLst/>
          </a:prstGeom>
          <a:noFill/>
          <a:ln w="9525">
            <a:noFill/>
            <a:miter lim="800000"/>
            <a:headEnd/>
            <a:tailEnd/>
          </a:ln>
        </p:spPr>
        <p:txBody>
          <a:bodyPr>
            <a:spAutoFit/>
          </a:bodyPr>
          <a:lstStyle/>
          <a:p>
            <a:pPr algn="ctr"/>
            <a:r>
              <a:rPr lang="en-US" sz="3600" b="1" dirty="0" smtClean="0">
                <a:latin typeface="Georgia" pitchFamily="18" charset="0"/>
              </a:rPr>
              <a:t>On Climate Variability And Resource-Dependent Wealth Dynamics:</a:t>
            </a:r>
            <a:endParaRPr lang="en-US" sz="3600" dirty="0" smtClean="0">
              <a:latin typeface="Georgia" pitchFamily="18" charset="0"/>
            </a:endParaRPr>
          </a:p>
          <a:p>
            <a:pPr algn="ctr"/>
            <a:r>
              <a:rPr lang="en-US" sz="3600" b="1" dirty="0" smtClean="0">
                <a:latin typeface="Georgia" pitchFamily="18" charset="0"/>
              </a:rPr>
              <a:t>The Case of Ethiopian Pastoralists</a:t>
            </a:r>
            <a:endParaRPr lang="en-US" sz="3600" b="1" dirty="0">
              <a:latin typeface="Georgia" pitchFamily="18" charset="0"/>
            </a:endParaRPr>
          </a:p>
          <a:p>
            <a:pPr algn="ctr" eaLnBrk="0" hangingPunct="0"/>
            <a:endParaRPr lang="en-US" sz="3600" b="1" dirty="0">
              <a:solidFill>
                <a:schemeClr val="bg1"/>
              </a:solidFill>
              <a:latin typeface="Georgia" pitchFamily="18" charset="0"/>
            </a:endParaRPr>
          </a:p>
        </p:txBody>
      </p:sp>
      <p:sp>
        <p:nvSpPr>
          <p:cNvPr id="5123" name="Rectangle 6"/>
          <p:cNvSpPr>
            <a:spLocks noChangeArrowheads="1"/>
          </p:cNvSpPr>
          <p:nvPr/>
        </p:nvSpPr>
        <p:spPr bwMode="auto">
          <a:xfrm>
            <a:off x="0" y="4724400"/>
            <a:ext cx="9144000" cy="2308324"/>
          </a:xfrm>
          <a:prstGeom prst="rect">
            <a:avLst/>
          </a:prstGeom>
          <a:noFill/>
          <a:ln w="9525">
            <a:noFill/>
            <a:miter lim="800000"/>
            <a:headEnd/>
            <a:tailEnd/>
          </a:ln>
        </p:spPr>
        <p:txBody>
          <a:bodyPr>
            <a:spAutoFit/>
          </a:bodyPr>
          <a:lstStyle/>
          <a:p>
            <a:pPr algn="ctr" eaLnBrk="0" hangingPunct="0">
              <a:lnSpc>
                <a:spcPct val="80000"/>
              </a:lnSpc>
            </a:pPr>
            <a:r>
              <a:rPr lang="en-US" sz="2000" b="1" dirty="0" smtClean="0">
                <a:latin typeface="Georgia" pitchFamily="18" charset="0"/>
                <a:cs typeface="Times New Roman" pitchFamily="18" charset="0"/>
              </a:rPr>
              <a:t>Paulo Santos</a:t>
            </a:r>
          </a:p>
          <a:p>
            <a:pPr algn="ctr" eaLnBrk="0" hangingPunct="0">
              <a:lnSpc>
                <a:spcPct val="80000"/>
              </a:lnSpc>
            </a:pPr>
            <a:r>
              <a:rPr lang="en-US" sz="2000" dirty="0" smtClean="0">
                <a:latin typeface="Georgia" pitchFamily="18" charset="0"/>
                <a:cs typeface="Times New Roman" pitchFamily="18" charset="0"/>
              </a:rPr>
              <a:t>University of Sydney</a:t>
            </a:r>
          </a:p>
          <a:p>
            <a:pPr algn="ctr" eaLnBrk="0" hangingPunct="0">
              <a:lnSpc>
                <a:spcPct val="80000"/>
              </a:lnSpc>
            </a:pPr>
            <a:r>
              <a:rPr lang="en-US" sz="2000" b="1" dirty="0" smtClean="0">
                <a:latin typeface="Georgia" pitchFamily="18" charset="0"/>
                <a:cs typeface="Times New Roman" pitchFamily="18" charset="0"/>
              </a:rPr>
              <a:t>Christopher B. </a:t>
            </a:r>
            <a:r>
              <a:rPr lang="en-US" sz="2000" b="1" dirty="0">
                <a:latin typeface="Georgia" pitchFamily="18" charset="0"/>
                <a:cs typeface="Times New Roman" pitchFamily="18" charset="0"/>
              </a:rPr>
              <a:t>Barrett</a:t>
            </a:r>
          </a:p>
          <a:p>
            <a:pPr algn="ctr" eaLnBrk="0" hangingPunct="0">
              <a:lnSpc>
                <a:spcPct val="80000"/>
              </a:lnSpc>
            </a:pPr>
            <a:r>
              <a:rPr lang="en-US" sz="2000" dirty="0">
                <a:latin typeface="Georgia" pitchFamily="18" charset="0"/>
                <a:cs typeface="Times New Roman" pitchFamily="18" charset="0"/>
              </a:rPr>
              <a:t>Cornell </a:t>
            </a:r>
            <a:r>
              <a:rPr lang="en-US" sz="2000" dirty="0" smtClean="0">
                <a:latin typeface="Georgia" pitchFamily="18" charset="0"/>
                <a:cs typeface="Times New Roman" pitchFamily="18" charset="0"/>
              </a:rPr>
              <a:t>University</a:t>
            </a:r>
            <a:endParaRPr lang="en-US" sz="2000" dirty="0">
              <a:latin typeface="Georgia" pitchFamily="18" charset="0"/>
              <a:cs typeface="Times New Roman" pitchFamily="18" charset="0"/>
            </a:endParaRPr>
          </a:p>
          <a:p>
            <a:pPr algn="ctr" eaLnBrk="0" hangingPunct="0">
              <a:lnSpc>
                <a:spcPct val="80000"/>
              </a:lnSpc>
            </a:pPr>
            <a:endParaRPr lang="en-US" sz="2000" b="1" dirty="0" smtClean="0">
              <a:latin typeface="Georgia" pitchFamily="18" charset="0"/>
              <a:cs typeface="Times New Roman" pitchFamily="18" charset="0"/>
            </a:endParaRPr>
          </a:p>
          <a:p>
            <a:pPr algn="ctr" eaLnBrk="0" hangingPunct="0">
              <a:lnSpc>
                <a:spcPct val="80000"/>
              </a:lnSpc>
            </a:pPr>
            <a:r>
              <a:rPr lang="en-US" sz="2000" dirty="0" smtClean="0">
                <a:latin typeface="Georgia" pitchFamily="18" charset="0"/>
                <a:cs typeface="Times New Roman" pitchFamily="18" charset="0"/>
              </a:rPr>
              <a:t>Presentation at Brookings Institution</a:t>
            </a:r>
          </a:p>
          <a:p>
            <a:pPr algn="ctr" eaLnBrk="0" hangingPunct="0">
              <a:lnSpc>
                <a:spcPct val="80000"/>
              </a:lnSpc>
            </a:pPr>
            <a:r>
              <a:rPr lang="en-US" sz="2000" dirty="0" smtClean="0">
                <a:latin typeface="Georgia" pitchFamily="18" charset="0"/>
                <a:cs typeface="Times New Roman" pitchFamily="18" charset="0"/>
              </a:rPr>
              <a:t>Washington, DC</a:t>
            </a:r>
          </a:p>
          <a:p>
            <a:pPr algn="ctr" eaLnBrk="0" hangingPunct="0">
              <a:lnSpc>
                <a:spcPct val="80000"/>
              </a:lnSpc>
            </a:pPr>
            <a:r>
              <a:rPr lang="en-US" sz="2000" dirty="0" smtClean="0">
                <a:latin typeface="Georgia" pitchFamily="18" charset="0"/>
                <a:cs typeface="Times New Roman" pitchFamily="18" charset="0"/>
              </a:rPr>
              <a:t>January 20, 2011</a:t>
            </a:r>
          </a:p>
          <a:p>
            <a:pPr algn="ctr" eaLnBrk="0" hangingPunct="0">
              <a:lnSpc>
                <a:spcPct val="80000"/>
              </a:lnSpc>
            </a:pPr>
            <a:endParaRPr lang="en-US" sz="2000" b="1" dirty="0">
              <a:latin typeface="Georgia" pitchFamily="18" charset="0"/>
              <a:cs typeface="Times New Roman" pitchFamily="18" charset="0"/>
            </a:endParaRP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ChangeAspect="1" noChangeArrowheads="1"/>
          </p:cNvPicPr>
          <p:nvPr/>
        </p:nvPicPr>
        <p:blipFill>
          <a:blip r:embed="rId2" cstate="print"/>
          <a:srcRect/>
          <a:stretch>
            <a:fillRect/>
          </a:stretch>
        </p:blipFill>
        <p:spPr bwMode="auto">
          <a:xfrm>
            <a:off x="0" y="990600"/>
            <a:ext cx="9144000" cy="6858000"/>
          </a:xfrm>
          <a:prstGeom prst="rect">
            <a:avLst/>
          </a:prstGeom>
          <a:noFill/>
          <a:ln w="9525">
            <a:noFill/>
            <a:miter lim="800000"/>
            <a:headEnd/>
            <a:tailEnd/>
          </a:ln>
        </p:spPr>
      </p:pic>
      <p:sp>
        <p:nvSpPr>
          <p:cNvPr id="27651" name="TextBox 2"/>
          <p:cNvSpPr txBox="1">
            <a:spLocks noChangeArrowheads="1"/>
          </p:cNvSpPr>
          <p:nvPr/>
        </p:nvSpPr>
        <p:spPr bwMode="auto">
          <a:xfrm>
            <a:off x="0" y="1066800"/>
            <a:ext cx="9220200" cy="1077218"/>
          </a:xfrm>
          <a:prstGeom prst="rect">
            <a:avLst/>
          </a:prstGeom>
          <a:noFill/>
          <a:ln w="9525">
            <a:noFill/>
            <a:miter lim="800000"/>
            <a:headEnd/>
            <a:tailEnd/>
          </a:ln>
        </p:spPr>
        <p:txBody>
          <a:bodyPr>
            <a:spAutoFit/>
          </a:bodyPr>
          <a:lstStyle/>
          <a:p>
            <a:pPr algn="ctr"/>
            <a:r>
              <a:rPr lang="en-US" sz="3200" b="1" dirty="0">
                <a:solidFill>
                  <a:schemeClr val="bg1"/>
                </a:solidFill>
                <a:latin typeface="Georgia" pitchFamily="18" charset="0"/>
              </a:rPr>
              <a:t>Thank you for your time, </a:t>
            </a:r>
            <a:endParaRPr lang="en-US" sz="3200" b="1" dirty="0" smtClean="0">
              <a:solidFill>
                <a:schemeClr val="bg1"/>
              </a:solidFill>
              <a:latin typeface="Georgia" pitchFamily="18" charset="0"/>
            </a:endParaRPr>
          </a:p>
          <a:p>
            <a:pPr algn="ctr"/>
            <a:r>
              <a:rPr lang="en-US" sz="3200" b="1" dirty="0" smtClean="0">
                <a:solidFill>
                  <a:schemeClr val="bg1"/>
                </a:solidFill>
                <a:latin typeface="Georgia" pitchFamily="18" charset="0"/>
              </a:rPr>
              <a:t>interest </a:t>
            </a:r>
            <a:r>
              <a:rPr lang="en-US" sz="3200" b="1" dirty="0">
                <a:solidFill>
                  <a:schemeClr val="bg1"/>
                </a:solidFill>
                <a:latin typeface="Georgia" pitchFamily="18" charset="0"/>
              </a:rPr>
              <a:t>and comments!</a:t>
            </a:r>
          </a:p>
        </p:txBody>
      </p:sp>
      <p:pic>
        <p:nvPicPr>
          <p:cNvPr id="27652"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5791200" y="0"/>
            <a:ext cx="33528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Backup table</a:t>
            </a:r>
            <a:endParaRPr lang="en-US" sz="3200" b="1" kern="0" dirty="0">
              <a:solidFill>
                <a:schemeClr val="bg1"/>
              </a:solidFill>
              <a:latin typeface="Georgia" pitchFamily="18" charset="0"/>
              <a:ea typeface="+mj-ea"/>
              <a:cs typeface="+mj-cs"/>
            </a:endParaRPr>
          </a:p>
        </p:txBody>
      </p:sp>
      <p:sp>
        <p:nvSpPr>
          <p:cNvPr id="8" name="Rectangle 4"/>
          <p:cNvSpPr txBox="1">
            <a:spLocks noChangeArrowheads="1"/>
          </p:cNvSpPr>
          <p:nvPr/>
        </p:nvSpPr>
        <p:spPr>
          <a:xfrm>
            <a:off x="609600" y="1143000"/>
            <a:ext cx="8001000" cy="1160463"/>
          </a:xfrm>
          <a:prstGeom prst="rect">
            <a:avLst/>
          </a:prstGeom>
        </p:spPr>
        <p:txBody>
          <a:bodyPr/>
          <a:lstStyle/>
          <a:p>
            <a:pPr marL="342900" lvl="0">
              <a:lnSpc>
                <a:spcPct val="80000"/>
              </a:lnSpc>
              <a:spcBef>
                <a:spcPts val="0"/>
              </a:spcBef>
              <a:buClr>
                <a:schemeClr val="tx1"/>
              </a:buClr>
              <a:defRPr/>
            </a:pPr>
            <a:r>
              <a:rPr lang="en-US" sz="2400" kern="0" dirty="0" smtClean="0">
                <a:latin typeface="Georgia" pitchFamily="18" charset="0"/>
              </a:rPr>
              <a:t>Parametric herd growth estimates match NP results</a:t>
            </a:r>
          </a:p>
          <a:p>
            <a:pPr marL="342900" lvl="0">
              <a:lnSpc>
                <a:spcPct val="80000"/>
              </a:lnSpc>
              <a:spcBef>
                <a:spcPts val="0"/>
              </a:spcBef>
              <a:buClr>
                <a:schemeClr val="tx1"/>
              </a:buClr>
              <a:defRPr/>
            </a:pPr>
            <a:r>
              <a:rPr lang="en-US" sz="2400" kern="0" dirty="0" smtClean="0">
                <a:latin typeface="Georgia" pitchFamily="18" charset="0"/>
              </a:rPr>
              <a:t> </a:t>
            </a:r>
            <a:endParaRPr kumimoji="0" lang="en-US" sz="2400" i="0" u="none" strike="noStrike" kern="0" cap="none" spc="0" normalizeH="0" baseline="0" noProof="0" dirty="0" smtClean="0">
              <a:ln>
                <a:noFill/>
              </a:ln>
              <a:uLnTx/>
              <a:uFillTx/>
              <a:latin typeface="Georgia" pitchFamily="18" charset="0"/>
            </a:endParaRPr>
          </a:p>
          <a:p>
            <a:pPr marL="342900" lvl="0">
              <a:lnSpc>
                <a:spcPct val="80000"/>
              </a:lnSpc>
              <a:spcBef>
                <a:spcPts val="0"/>
              </a:spcBef>
              <a:buClr>
                <a:schemeClr val="tx1"/>
              </a:buClr>
              <a:defRPr/>
            </a:pPr>
            <a:endParaRPr kumimoji="0" lang="en-US" sz="2400" i="0" u="none" strike="noStrike" kern="0" cap="none" spc="0" normalizeH="0" baseline="0" noProof="0" dirty="0" smtClean="0">
              <a:ln>
                <a:noFill/>
              </a:ln>
              <a:uLnTx/>
              <a:uFillTx/>
              <a:latin typeface="Georgia" pitchFamily="18" charset="0"/>
            </a:endParaRPr>
          </a:p>
          <a:p>
            <a:pPr marL="342900" marR="0" lvl="0" indent="-342900" algn="l" defTabSz="914400" rtl="0" eaLnBrk="1" fontAlgn="base" latinLnBrk="0" hangingPunct="1">
              <a:lnSpc>
                <a:spcPct val="80000"/>
              </a:lnSpc>
              <a:spcBef>
                <a:spcPct val="20000"/>
              </a:spcBef>
              <a:spcAft>
                <a:spcPct val="0"/>
              </a:spcAft>
              <a:buClr>
                <a:schemeClr val="tx1"/>
              </a:buClr>
              <a:buSzTx/>
              <a:buFontTx/>
              <a:buNone/>
              <a:tabLst/>
              <a:defRPr/>
            </a:pPr>
            <a:endPar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tx1"/>
              </a:buClr>
              <a:buSzTx/>
              <a:buFontTx/>
              <a:buNone/>
              <a:tabLst/>
              <a:defRPr/>
            </a:pPr>
            <a:endPar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tx1"/>
              </a:buClr>
              <a:buSzTx/>
              <a:buFontTx/>
              <a:buNone/>
              <a:tabLst/>
              <a:defRPr/>
            </a:pPr>
            <a:endPar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p:txBody>
      </p:sp>
      <p:sp>
        <p:nvSpPr>
          <p:cNvPr id="9" name="TextBox 8"/>
          <p:cNvSpPr txBox="1"/>
          <p:nvPr/>
        </p:nvSpPr>
        <p:spPr>
          <a:xfrm>
            <a:off x="990600" y="4953000"/>
            <a:ext cx="7772400" cy="1600438"/>
          </a:xfrm>
          <a:prstGeom prst="rect">
            <a:avLst/>
          </a:prstGeom>
          <a:noFill/>
        </p:spPr>
        <p:txBody>
          <a:bodyPr wrap="square" rtlCol="0">
            <a:spAutoFit/>
          </a:bodyPr>
          <a:lstStyle/>
          <a:p>
            <a:r>
              <a:rPr lang="en-US" sz="2000" b="1" dirty="0" smtClean="0">
                <a:latin typeface="Georgia" pitchFamily="18" charset="0"/>
              </a:rPr>
              <a:t>Table 1. </a:t>
            </a:r>
            <a:r>
              <a:rPr lang="en-US" sz="2000" dirty="0" smtClean="0">
                <a:latin typeface="Georgia" pitchFamily="18" charset="0"/>
              </a:rPr>
              <a:t>Estimates of expected one year ahead herd size conditional on rainfall regime (columns) and randomly assigned initial herd size (h0). P-values in parentheses; estimates statistically significant at the five percent level in </a:t>
            </a:r>
            <a:r>
              <a:rPr lang="en-US" sz="2000" b="1" dirty="0" smtClean="0">
                <a:latin typeface="Georgia" pitchFamily="18" charset="0"/>
              </a:rPr>
              <a:t>bold. </a:t>
            </a:r>
            <a:endParaRPr lang="en-US" sz="2000" dirty="0" smtClean="0">
              <a:latin typeface="Georgia" pitchFamily="18" charset="0"/>
            </a:endParaRPr>
          </a:p>
          <a:p>
            <a:endParaRPr lang="en-US" dirty="0"/>
          </a:p>
        </p:txBody>
      </p:sp>
      <p:pic>
        <p:nvPicPr>
          <p:cNvPr id="47106" name="Picture 2"/>
          <p:cNvPicPr>
            <a:picLocks noChangeAspect="1" noChangeArrowheads="1"/>
          </p:cNvPicPr>
          <p:nvPr/>
        </p:nvPicPr>
        <p:blipFill>
          <a:blip r:embed="rId3" cstate="print"/>
          <a:srcRect/>
          <a:stretch>
            <a:fillRect/>
          </a:stretch>
        </p:blipFill>
        <p:spPr bwMode="auto">
          <a:xfrm>
            <a:off x="1066800" y="1752600"/>
            <a:ext cx="6919710" cy="3413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304800" y="1219200"/>
            <a:ext cx="8686800" cy="5262979"/>
          </a:xfrm>
          <a:prstGeom prst="rect">
            <a:avLst/>
          </a:prstGeom>
          <a:noFill/>
          <a:ln w="9525">
            <a:noFill/>
            <a:miter lim="800000"/>
            <a:headEnd/>
            <a:tailEnd/>
          </a:ln>
        </p:spPr>
        <p:txBody>
          <a:bodyPr>
            <a:spAutoFit/>
          </a:bodyPr>
          <a:lstStyle/>
          <a:p>
            <a:r>
              <a:rPr lang="en-US" sz="2400" dirty="0" smtClean="0">
                <a:latin typeface="Georgia" pitchFamily="18" charset="0"/>
              </a:rPr>
              <a:t>Arid and semi-arid lands (ASAL) comprise ~ 2/3 of Africa, home to ~20 </a:t>
            </a:r>
            <a:r>
              <a:rPr lang="en-US" sz="2400" dirty="0" err="1" smtClean="0">
                <a:latin typeface="Georgia" pitchFamily="18" charset="0"/>
              </a:rPr>
              <a:t>mn</a:t>
            </a:r>
            <a:r>
              <a:rPr lang="en-US" sz="2400" dirty="0" smtClean="0">
                <a:latin typeface="Georgia" pitchFamily="18" charset="0"/>
              </a:rPr>
              <a:t> pastoralists - extensive livestock grazing. </a:t>
            </a:r>
          </a:p>
          <a:p>
            <a:endParaRPr lang="en-US" sz="2400" dirty="0" smtClean="0">
              <a:latin typeface="Georgia" pitchFamily="18" charset="0"/>
            </a:endParaRPr>
          </a:p>
          <a:p>
            <a:r>
              <a:rPr lang="en-US" sz="2400" dirty="0" smtClean="0">
                <a:latin typeface="Georgia" pitchFamily="18" charset="0"/>
              </a:rPr>
              <a:t>Pastoralist systems adapted to climate regime, but vulnerable to drought.  Rapid shift in climate could bring catastrophe. </a:t>
            </a:r>
          </a:p>
          <a:p>
            <a:endParaRPr lang="en-US" sz="2400" dirty="0" smtClean="0">
              <a:latin typeface="Georgia" pitchFamily="18" charset="0"/>
            </a:endParaRPr>
          </a:p>
          <a:p>
            <a:r>
              <a:rPr lang="en-US" sz="2400" dirty="0" smtClean="0">
                <a:latin typeface="Georgia" pitchFamily="18" charset="0"/>
              </a:rPr>
              <a:t>Much attention to climate change impacts in Africa.  But  mainly on the likely effects of anticipated changes in average rainfall and temperature on crop output. </a:t>
            </a:r>
          </a:p>
          <a:p>
            <a:endParaRPr lang="en-US" sz="2400" dirty="0" smtClean="0">
              <a:latin typeface="Georgia" pitchFamily="18" charset="0"/>
            </a:endParaRPr>
          </a:p>
          <a:p>
            <a:r>
              <a:rPr lang="en-US" sz="2400" dirty="0" smtClean="0">
                <a:latin typeface="Georgia" pitchFamily="18" charset="0"/>
              </a:rPr>
              <a:t>Little attention has been paid to the consequences of increased climate variability, nor to the likely effects on livestock systems, much less to the consequences of increased climate variability on livestock holdings.</a:t>
            </a:r>
            <a:endParaRPr lang="en-US" sz="2400" b="1" dirty="0">
              <a:solidFill>
                <a:schemeClr val="bg1"/>
              </a:solidFill>
              <a:latin typeface="Georgia" pitchFamily="18" charset="0"/>
            </a:endParaRPr>
          </a:p>
        </p:txBody>
      </p:sp>
      <p:pic>
        <p:nvPicPr>
          <p:cNvPr id="6147"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6172200" y="0"/>
            <a:ext cx="29718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Motivation</a:t>
            </a:r>
            <a:endParaRPr lang="en-US" sz="3200" b="1" kern="0" dirty="0">
              <a:solidFill>
                <a:schemeClr val="bg1"/>
              </a:solidFill>
              <a:latin typeface="Georgia" pitchFamily="18"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304800" y="1219200"/>
            <a:ext cx="8686800" cy="5262979"/>
          </a:xfrm>
          <a:prstGeom prst="rect">
            <a:avLst/>
          </a:prstGeom>
          <a:noFill/>
          <a:ln w="9525">
            <a:noFill/>
            <a:miter lim="800000"/>
            <a:headEnd/>
            <a:tailEnd/>
          </a:ln>
        </p:spPr>
        <p:txBody>
          <a:bodyPr>
            <a:spAutoFit/>
          </a:bodyPr>
          <a:lstStyle/>
          <a:p>
            <a:r>
              <a:rPr lang="en-US" sz="2400" dirty="0" smtClean="0">
                <a:latin typeface="Georgia" pitchFamily="18" charset="0"/>
              </a:rPr>
              <a:t>We explore the likely consequences of more frequent drought in the African ASAL on pastoralists’ livestock herd dynamics.  </a:t>
            </a:r>
          </a:p>
          <a:p>
            <a:endParaRPr lang="en-US" sz="2400" dirty="0" smtClean="0">
              <a:latin typeface="Georgia" pitchFamily="18" charset="0"/>
            </a:endParaRPr>
          </a:p>
          <a:p>
            <a:r>
              <a:rPr lang="en-US" sz="2400" dirty="0" smtClean="0">
                <a:latin typeface="Georgia" pitchFamily="18" charset="0"/>
              </a:rPr>
              <a:t>We use original primary data on rainfall-conditional herd growth dynamics collected among </a:t>
            </a:r>
            <a:r>
              <a:rPr lang="en-US" sz="2400" dirty="0" err="1" smtClean="0">
                <a:latin typeface="Georgia" pitchFamily="18" charset="0"/>
              </a:rPr>
              <a:t>Boran</a:t>
            </a:r>
            <a:r>
              <a:rPr lang="en-US" sz="2400" dirty="0" smtClean="0">
                <a:latin typeface="Georgia" pitchFamily="18" charset="0"/>
              </a:rPr>
              <a:t> pastoralists in southern Ethiopia to demonstrate state-dependence of herd growth and to reproduce unconditional herd dynamics observed in previous studies (</a:t>
            </a:r>
            <a:r>
              <a:rPr lang="en-US" sz="2400" dirty="0" err="1" smtClean="0">
                <a:latin typeface="Georgia" pitchFamily="18" charset="0"/>
              </a:rPr>
              <a:t>Lybbert</a:t>
            </a:r>
            <a:r>
              <a:rPr lang="en-US" sz="2400" dirty="0" smtClean="0">
                <a:latin typeface="Georgia" pitchFamily="18" charset="0"/>
              </a:rPr>
              <a:t> et al. 2004 EJ, Barrett et al. 2006 JDS).  </a:t>
            </a:r>
          </a:p>
          <a:p>
            <a:endParaRPr lang="en-US" sz="2400" dirty="0" smtClean="0">
              <a:latin typeface="Georgia" pitchFamily="18" charset="0"/>
            </a:endParaRPr>
          </a:p>
          <a:p>
            <a:r>
              <a:rPr lang="en-US" sz="2400" dirty="0" smtClean="0">
                <a:latin typeface="Georgia" pitchFamily="18" charset="0"/>
              </a:rPr>
              <a:t>We then simulate herd dynamics under changed climate distributions.  The results demonstrate how vulnerable pastoralists systems are to relatively modest increases in the frequency of drought.</a:t>
            </a:r>
          </a:p>
        </p:txBody>
      </p:sp>
      <p:pic>
        <p:nvPicPr>
          <p:cNvPr id="6147"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5181600" y="0"/>
            <a:ext cx="39624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Our Contribution</a:t>
            </a:r>
            <a:endParaRPr lang="en-US" sz="3200" b="1" kern="0" dirty="0">
              <a:solidFill>
                <a:schemeClr val="bg1"/>
              </a:solidFill>
              <a:latin typeface="Georgia" pitchFamily="18"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5410200" y="0"/>
            <a:ext cx="37338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Previous results</a:t>
            </a:r>
            <a:endParaRPr lang="en-US" sz="3200" b="1" kern="0" dirty="0">
              <a:solidFill>
                <a:schemeClr val="bg1"/>
              </a:solidFill>
              <a:latin typeface="Georgia" pitchFamily="18" charset="0"/>
              <a:ea typeface="+mj-ea"/>
              <a:cs typeface="+mj-cs"/>
            </a:endParaRPr>
          </a:p>
        </p:txBody>
      </p:sp>
      <p:sp>
        <p:nvSpPr>
          <p:cNvPr id="8" name="Rectangle 4"/>
          <p:cNvSpPr txBox="1">
            <a:spLocks noChangeArrowheads="1"/>
          </p:cNvSpPr>
          <p:nvPr/>
        </p:nvSpPr>
        <p:spPr>
          <a:xfrm>
            <a:off x="609600" y="1371600"/>
            <a:ext cx="7772400" cy="1160463"/>
          </a:xfrm>
          <a:prstGeom prst="rect">
            <a:avLst/>
          </a:prstGeom>
        </p:spPr>
        <p:txBody>
          <a:bodyPr/>
          <a:lstStyle/>
          <a:p>
            <a:pPr marL="342900" lvl="0">
              <a:lnSpc>
                <a:spcPct val="80000"/>
              </a:lnSpc>
              <a:spcBef>
                <a:spcPts val="0"/>
              </a:spcBef>
              <a:buClr>
                <a:schemeClr val="tx1"/>
              </a:buClr>
              <a:defRPr/>
            </a:pPr>
            <a:r>
              <a:rPr kumimoji="0" lang="en-US" sz="2400" i="0" u="none" strike="noStrike" kern="0" cap="none" spc="0" normalizeH="0" baseline="0" noProof="0" dirty="0" smtClean="0">
                <a:ln>
                  <a:noFill/>
                </a:ln>
                <a:uLnTx/>
                <a:uFillTx/>
                <a:latin typeface="Georgia" pitchFamily="18" charset="0"/>
              </a:rPr>
              <a:t>Past herd dynamics studies from the </a:t>
            </a:r>
            <a:r>
              <a:rPr lang="en-US" sz="2400" kern="0" dirty="0" smtClean="0">
                <a:latin typeface="Georgia" pitchFamily="18" charset="0"/>
              </a:rPr>
              <a:t>region find nonlinear, bifurcated wealth dynamics. For example, among the southern Ethiopia </a:t>
            </a:r>
            <a:r>
              <a:rPr lang="en-US" sz="2400" kern="0" dirty="0" err="1" smtClean="0">
                <a:latin typeface="Georgia" pitchFamily="18" charset="0"/>
              </a:rPr>
              <a:t>Boran</a:t>
            </a:r>
            <a:r>
              <a:rPr lang="en-US" sz="2400" kern="0" dirty="0" smtClean="0">
                <a:latin typeface="Georgia" pitchFamily="18" charset="0"/>
              </a:rPr>
              <a:t> pastoralists we study, </a:t>
            </a:r>
            <a:r>
              <a:rPr kumimoji="0" lang="en-US" sz="2400" i="0" u="none" strike="noStrike" kern="0" cap="none" spc="0" normalizeH="0" baseline="0" noProof="0" dirty="0" err="1" smtClean="0">
                <a:ln>
                  <a:noFill/>
                </a:ln>
                <a:uLnTx/>
                <a:uFillTx/>
                <a:latin typeface="Georgia" pitchFamily="18" charset="0"/>
              </a:rPr>
              <a:t>Lybbert</a:t>
            </a:r>
            <a:r>
              <a:rPr kumimoji="0" lang="en-US" sz="2400" i="0" u="none" strike="noStrike" kern="0" cap="none" spc="0" normalizeH="0" baseline="0" noProof="0" dirty="0" smtClean="0">
                <a:ln>
                  <a:noFill/>
                </a:ln>
                <a:uLnTx/>
                <a:uFillTx/>
                <a:latin typeface="Georgia" pitchFamily="18" charset="0"/>
              </a:rPr>
              <a:t> et al. (2004 </a:t>
            </a:r>
            <a:r>
              <a:rPr kumimoji="0" lang="en-US" sz="2400" i="1" u="none" strike="noStrike" kern="0" cap="none" spc="0" normalizeH="0" baseline="0" noProof="0" dirty="0" smtClean="0">
                <a:ln>
                  <a:noFill/>
                </a:ln>
                <a:uLnTx/>
                <a:uFillTx/>
                <a:latin typeface="Georgia" pitchFamily="18" charset="0"/>
              </a:rPr>
              <a:t>EJ</a:t>
            </a:r>
            <a:r>
              <a:rPr kumimoji="0" lang="en-US" sz="2400" i="0" u="none" strike="noStrike" kern="0" cap="none" spc="0" normalizeH="0" baseline="0" noProof="0" dirty="0" smtClean="0">
                <a:ln>
                  <a:noFill/>
                </a:ln>
                <a:uLnTx/>
                <a:uFillTx/>
                <a:latin typeface="Georgia" pitchFamily="18" charset="0"/>
              </a:rPr>
              <a:t>) find:</a:t>
            </a:r>
          </a:p>
          <a:p>
            <a:pPr marL="342900" marR="0" lvl="0" indent="-342900" algn="l" defTabSz="914400" rtl="0" eaLnBrk="1" fontAlgn="base" latinLnBrk="0" hangingPunct="1">
              <a:lnSpc>
                <a:spcPct val="80000"/>
              </a:lnSpc>
              <a:spcBef>
                <a:spcPct val="20000"/>
              </a:spcBef>
              <a:spcAft>
                <a:spcPct val="0"/>
              </a:spcAft>
              <a:buClr>
                <a:schemeClr val="tx1"/>
              </a:buClr>
              <a:buSzTx/>
              <a:buFontTx/>
              <a:buNone/>
              <a:tabLst/>
              <a:defRPr/>
            </a:pPr>
            <a:endPar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tx1"/>
              </a:buClr>
              <a:buSzTx/>
              <a:buFontTx/>
              <a:buNone/>
              <a:tabLst/>
              <a:defRPr/>
            </a:pPr>
            <a:endPar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tx1"/>
              </a:buClr>
              <a:buSzTx/>
              <a:buFontTx/>
              <a:buNone/>
              <a:tabLst/>
              <a:defRPr/>
            </a:pPr>
            <a:endPar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p:txBody>
      </p:sp>
      <p:pic>
        <p:nvPicPr>
          <p:cNvPr id="9" name="Picture 8"/>
          <p:cNvPicPr>
            <a:picLocks noChangeAspect="1" noChangeArrowheads="1"/>
          </p:cNvPicPr>
          <p:nvPr/>
        </p:nvPicPr>
        <p:blipFill>
          <a:blip r:embed="rId3" cstate="print"/>
          <a:srcRect/>
          <a:stretch>
            <a:fillRect/>
          </a:stretch>
        </p:blipFill>
        <p:spPr bwMode="auto">
          <a:xfrm>
            <a:off x="1828800" y="2667000"/>
            <a:ext cx="5146695"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4953000" y="0"/>
            <a:ext cx="41910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Data and Methods</a:t>
            </a:r>
            <a:endParaRPr lang="en-US" sz="3200" b="1" kern="0" dirty="0">
              <a:solidFill>
                <a:schemeClr val="bg1"/>
              </a:solidFill>
              <a:latin typeface="Georgia" pitchFamily="18" charset="0"/>
              <a:ea typeface="+mj-ea"/>
              <a:cs typeface="+mj-cs"/>
            </a:endParaRPr>
          </a:p>
        </p:txBody>
      </p:sp>
      <p:sp>
        <p:nvSpPr>
          <p:cNvPr id="8" name="Rectangle 4"/>
          <p:cNvSpPr txBox="1">
            <a:spLocks noChangeArrowheads="1"/>
          </p:cNvSpPr>
          <p:nvPr/>
        </p:nvSpPr>
        <p:spPr>
          <a:xfrm>
            <a:off x="609600" y="1371600"/>
            <a:ext cx="7772400" cy="1160463"/>
          </a:xfrm>
          <a:prstGeom prst="rect">
            <a:avLst/>
          </a:prstGeom>
        </p:spPr>
        <p:txBody>
          <a:bodyPr/>
          <a:lstStyle/>
          <a:p>
            <a:pPr marL="342900" lvl="0">
              <a:lnSpc>
                <a:spcPct val="80000"/>
              </a:lnSpc>
              <a:spcBef>
                <a:spcPts val="0"/>
              </a:spcBef>
              <a:buClr>
                <a:schemeClr val="tx1"/>
              </a:buClr>
              <a:defRPr/>
            </a:pPr>
            <a:r>
              <a:rPr kumimoji="0" lang="en-US" sz="2400" b="1" i="0" u="sng" strike="noStrike" kern="0" cap="none" spc="0" normalizeH="0" baseline="0" noProof="0" dirty="0" smtClean="0">
                <a:ln>
                  <a:noFill/>
                </a:ln>
                <a:uLnTx/>
                <a:uFillTx/>
                <a:latin typeface="Georgia" pitchFamily="18" charset="0"/>
              </a:rPr>
              <a:t>Data </a:t>
            </a:r>
          </a:p>
          <a:p>
            <a:pPr marL="342900" lvl="0">
              <a:lnSpc>
                <a:spcPct val="80000"/>
              </a:lnSpc>
              <a:spcBef>
                <a:spcPts val="0"/>
              </a:spcBef>
              <a:buClr>
                <a:schemeClr val="tx1"/>
              </a:buClr>
              <a:defRPr/>
            </a:pPr>
            <a:r>
              <a:rPr lang="en-US" sz="2400" kern="0" dirty="0" smtClean="0">
                <a:latin typeface="Georgia" pitchFamily="18" charset="0"/>
              </a:rPr>
              <a:t>Collected subjective herd growth expectations data, conditional on anticipated rainfall regime, from 116 households in four villages from same </a:t>
            </a:r>
            <a:r>
              <a:rPr lang="en-US" sz="2400" kern="0" dirty="0" err="1" smtClean="0">
                <a:latin typeface="Georgia" pitchFamily="18" charset="0"/>
              </a:rPr>
              <a:t>Boran</a:t>
            </a:r>
            <a:r>
              <a:rPr lang="en-US" sz="2400" kern="0" dirty="0" smtClean="0">
                <a:latin typeface="Georgia" pitchFamily="18" charset="0"/>
              </a:rPr>
              <a:t> region.  Each household asked subjective </a:t>
            </a:r>
            <a:r>
              <a:rPr lang="en-US" sz="2400" kern="0" dirty="0" err="1" smtClean="0">
                <a:latin typeface="Georgia" pitchFamily="18" charset="0"/>
              </a:rPr>
              <a:t>dist’n</a:t>
            </a:r>
            <a:r>
              <a:rPr lang="en-US" sz="2400" kern="0" dirty="0" smtClean="0">
                <a:latin typeface="Georgia" pitchFamily="18" charset="0"/>
              </a:rPr>
              <a:t> of 1 year ahead herd size based on 4 randomly assigned initial herd sizes.</a:t>
            </a:r>
          </a:p>
          <a:p>
            <a:pPr marL="342900" lvl="0">
              <a:lnSpc>
                <a:spcPct val="80000"/>
              </a:lnSpc>
              <a:spcBef>
                <a:spcPts val="0"/>
              </a:spcBef>
              <a:buClr>
                <a:schemeClr val="tx1"/>
              </a:buClr>
              <a:defRPr/>
            </a:pPr>
            <a:endParaRPr lang="en-US" sz="2400" kern="0" dirty="0" smtClean="0">
              <a:latin typeface="Georgia" pitchFamily="18" charset="0"/>
            </a:endParaRPr>
          </a:p>
          <a:p>
            <a:pPr marL="342900" lvl="0">
              <a:lnSpc>
                <a:spcPct val="80000"/>
              </a:lnSpc>
              <a:spcBef>
                <a:spcPts val="0"/>
              </a:spcBef>
              <a:buClr>
                <a:schemeClr val="tx1"/>
              </a:buClr>
              <a:defRPr/>
            </a:pPr>
            <a:r>
              <a:rPr lang="en-US" sz="2400" b="1" u="sng" kern="0" dirty="0" smtClean="0">
                <a:latin typeface="Georgia" pitchFamily="18" charset="0"/>
              </a:rPr>
              <a:t>Methods</a:t>
            </a:r>
          </a:p>
          <a:p>
            <a:pPr marL="800100" lvl="0" indent="-457200">
              <a:lnSpc>
                <a:spcPct val="80000"/>
              </a:lnSpc>
              <a:spcBef>
                <a:spcPts val="0"/>
              </a:spcBef>
              <a:buClr>
                <a:schemeClr val="tx1"/>
              </a:buClr>
              <a:buAutoNum type="arabicParenR"/>
              <a:defRPr/>
            </a:pPr>
            <a:r>
              <a:rPr lang="en-US" sz="2400" kern="0" dirty="0" err="1" smtClean="0">
                <a:latin typeface="Georgia" pitchFamily="18" charset="0"/>
              </a:rPr>
              <a:t>Nonparametrically</a:t>
            </a:r>
            <a:r>
              <a:rPr lang="en-US" sz="2400" kern="0" dirty="0" smtClean="0">
                <a:latin typeface="Georgia" pitchFamily="18" charset="0"/>
              </a:rPr>
              <a:t> explore differences in rainfall-conditional herd dynamics.</a:t>
            </a:r>
          </a:p>
          <a:p>
            <a:pPr marL="800100" lvl="0" indent="-457200">
              <a:lnSpc>
                <a:spcPct val="80000"/>
              </a:lnSpc>
              <a:spcBef>
                <a:spcPts val="0"/>
              </a:spcBef>
              <a:buClr>
                <a:schemeClr val="tx1"/>
              </a:buClr>
              <a:buAutoNum type="arabicParenR"/>
              <a:defRPr/>
            </a:pPr>
            <a:r>
              <a:rPr lang="en-US" sz="2400" kern="0" dirty="0" smtClean="0">
                <a:latin typeface="Georgia" pitchFamily="18" charset="0"/>
              </a:rPr>
              <a:t>Fit parametric herd growth functions</a:t>
            </a:r>
          </a:p>
          <a:p>
            <a:pPr marL="800100" lvl="0" indent="-457200">
              <a:lnSpc>
                <a:spcPct val="80000"/>
              </a:lnSpc>
              <a:spcBef>
                <a:spcPts val="0"/>
              </a:spcBef>
              <a:buClr>
                <a:schemeClr val="tx1"/>
              </a:buClr>
              <a:buAutoNum type="arabicParenR"/>
              <a:defRPr/>
            </a:pPr>
            <a:r>
              <a:rPr lang="en-US" sz="2400" kern="0" dirty="0" smtClean="0">
                <a:latin typeface="Georgia" pitchFamily="18" charset="0"/>
              </a:rPr>
              <a:t>Use estimation results from 2) and historical rainfall data to simulate decadal  herd dynamics. Compare against previous results.</a:t>
            </a:r>
          </a:p>
          <a:p>
            <a:pPr marL="800100" lvl="0" indent="-457200">
              <a:lnSpc>
                <a:spcPct val="80000"/>
              </a:lnSpc>
              <a:spcBef>
                <a:spcPts val="0"/>
              </a:spcBef>
              <a:buClr>
                <a:schemeClr val="tx1"/>
              </a:buClr>
              <a:buAutoNum type="arabicParenR"/>
              <a:defRPr/>
            </a:pPr>
            <a:r>
              <a:rPr lang="en-US" sz="2400" kern="0" dirty="0" smtClean="0">
                <a:latin typeface="Georgia" pitchFamily="18" charset="0"/>
              </a:rPr>
              <a:t>Use estimation results from 2) to simulate herd dynamics under different climate distributions. </a:t>
            </a:r>
          </a:p>
          <a:p>
            <a:pPr marL="800100" lvl="0" indent="-457200">
              <a:lnSpc>
                <a:spcPct val="80000"/>
              </a:lnSpc>
              <a:spcBef>
                <a:spcPts val="0"/>
              </a:spcBef>
              <a:buClr>
                <a:schemeClr val="tx1"/>
              </a:buClr>
              <a:buAutoNum type="arabicParenR"/>
              <a:defRPr/>
            </a:pPr>
            <a:endParaRPr lang="en-US" sz="2400" kern="0" dirty="0" smtClean="0">
              <a:latin typeface="Georgia" pitchFamily="18" charset="0"/>
            </a:endParaRPr>
          </a:p>
          <a:p>
            <a:pPr marL="342900" lvl="0">
              <a:lnSpc>
                <a:spcPct val="80000"/>
              </a:lnSpc>
              <a:spcBef>
                <a:spcPts val="0"/>
              </a:spcBef>
              <a:buClr>
                <a:schemeClr val="tx1"/>
              </a:buClr>
              <a:defRPr/>
            </a:pPr>
            <a:r>
              <a:rPr lang="en-US" sz="2400" kern="0" dirty="0" smtClean="0">
                <a:latin typeface="Georgia" pitchFamily="18" charset="0"/>
              </a:rPr>
              <a:t> </a:t>
            </a:r>
            <a:endParaRPr kumimoji="0" lang="en-US" sz="2400" i="0" u="none" strike="noStrike" kern="0" cap="none" spc="0" normalizeH="0" baseline="0" noProof="0" dirty="0" smtClean="0">
              <a:ln>
                <a:noFill/>
              </a:ln>
              <a:uLnTx/>
              <a:uFillTx/>
              <a:latin typeface="Georgia" pitchFamily="18" charset="0"/>
            </a:endParaRPr>
          </a:p>
          <a:p>
            <a:pPr marL="342900" lvl="0">
              <a:lnSpc>
                <a:spcPct val="80000"/>
              </a:lnSpc>
              <a:spcBef>
                <a:spcPts val="0"/>
              </a:spcBef>
              <a:buClr>
                <a:schemeClr val="tx1"/>
              </a:buClr>
              <a:defRPr/>
            </a:pPr>
            <a:endParaRPr kumimoji="0" lang="en-US" sz="2400" i="0" u="none" strike="noStrike" kern="0" cap="none" spc="0" normalizeH="0" baseline="0" noProof="0" dirty="0" smtClean="0">
              <a:ln>
                <a:noFill/>
              </a:ln>
              <a:uLnTx/>
              <a:uFillTx/>
              <a:latin typeface="Georgia" pitchFamily="18" charset="0"/>
            </a:endParaRPr>
          </a:p>
          <a:p>
            <a:pPr marL="342900" marR="0" lvl="0" indent="-342900" algn="l" defTabSz="914400" rtl="0" eaLnBrk="1" fontAlgn="base" latinLnBrk="0" hangingPunct="1">
              <a:lnSpc>
                <a:spcPct val="80000"/>
              </a:lnSpc>
              <a:spcBef>
                <a:spcPct val="20000"/>
              </a:spcBef>
              <a:spcAft>
                <a:spcPct val="0"/>
              </a:spcAft>
              <a:buClr>
                <a:schemeClr val="tx1"/>
              </a:buClr>
              <a:buSzTx/>
              <a:buFontTx/>
              <a:buNone/>
              <a:tabLst/>
              <a:defRPr/>
            </a:pPr>
            <a:endPar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tx1"/>
              </a:buClr>
              <a:buSzTx/>
              <a:buFontTx/>
              <a:buNone/>
              <a:tabLst/>
              <a:defRPr/>
            </a:pPr>
            <a:endPar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tx1"/>
              </a:buClr>
              <a:buSzTx/>
              <a:buFontTx/>
              <a:buNone/>
              <a:tabLst/>
              <a:defRPr/>
            </a:pPr>
            <a:endPar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5791200" y="0"/>
            <a:ext cx="33528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Key findings 1</a:t>
            </a:r>
            <a:endParaRPr lang="en-US" sz="3200" b="1" kern="0" dirty="0">
              <a:solidFill>
                <a:schemeClr val="bg1"/>
              </a:solidFill>
              <a:latin typeface="Georgia" pitchFamily="18" charset="0"/>
              <a:ea typeface="+mj-ea"/>
              <a:cs typeface="+mj-cs"/>
            </a:endParaRPr>
          </a:p>
        </p:txBody>
      </p:sp>
      <p:sp>
        <p:nvSpPr>
          <p:cNvPr id="8" name="Rectangle 4"/>
          <p:cNvSpPr txBox="1">
            <a:spLocks noChangeArrowheads="1"/>
          </p:cNvSpPr>
          <p:nvPr/>
        </p:nvSpPr>
        <p:spPr>
          <a:xfrm>
            <a:off x="609600" y="1143000"/>
            <a:ext cx="7772400" cy="1160463"/>
          </a:xfrm>
          <a:prstGeom prst="rect">
            <a:avLst/>
          </a:prstGeom>
        </p:spPr>
        <p:txBody>
          <a:bodyPr/>
          <a:lstStyle/>
          <a:p>
            <a:pPr marL="342900" lvl="0">
              <a:lnSpc>
                <a:spcPct val="80000"/>
              </a:lnSpc>
              <a:spcBef>
                <a:spcPts val="0"/>
              </a:spcBef>
              <a:buClr>
                <a:schemeClr val="tx1"/>
              </a:buClr>
              <a:defRPr/>
            </a:pPr>
            <a:r>
              <a:rPr kumimoji="0" lang="en-US" sz="2400" b="1" i="0" u="sng" strike="noStrike" kern="0" cap="none" spc="0" normalizeH="0" baseline="0" noProof="0" dirty="0" smtClean="0">
                <a:ln>
                  <a:noFill/>
                </a:ln>
                <a:uLnTx/>
                <a:uFillTx/>
                <a:latin typeface="Georgia" pitchFamily="18" charset="0"/>
              </a:rPr>
              <a:t>Key findings </a:t>
            </a:r>
          </a:p>
          <a:p>
            <a:pPr marL="800100" lvl="0" indent="-457200">
              <a:lnSpc>
                <a:spcPct val="80000"/>
              </a:lnSpc>
              <a:spcBef>
                <a:spcPts val="0"/>
              </a:spcBef>
              <a:buClr>
                <a:schemeClr val="tx1"/>
              </a:buClr>
              <a:buAutoNum type="arabicParenR"/>
              <a:defRPr/>
            </a:pPr>
            <a:r>
              <a:rPr lang="en-US" sz="2400" kern="0" dirty="0" smtClean="0">
                <a:latin typeface="Georgia" pitchFamily="18" charset="0"/>
              </a:rPr>
              <a:t>Not surprisingly, herd dynamics differ markedly between good and poor rainfall states.</a:t>
            </a:r>
          </a:p>
          <a:p>
            <a:pPr marL="800100" lvl="0" indent="-457200">
              <a:lnSpc>
                <a:spcPct val="80000"/>
              </a:lnSpc>
              <a:spcBef>
                <a:spcPts val="0"/>
              </a:spcBef>
              <a:buClr>
                <a:schemeClr val="tx1"/>
              </a:buClr>
              <a:buAutoNum type="arabicParenR"/>
              <a:defRPr/>
            </a:pPr>
            <a:endParaRPr lang="en-US" sz="2400" kern="0" dirty="0" smtClean="0">
              <a:latin typeface="Georgia" pitchFamily="18" charset="0"/>
            </a:endParaRPr>
          </a:p>
          <a:p>
            <a:pPr marL="342900" lvl="0">
              <a:lnSpc>
                <a:spcPct val="80000"/>
              </a:lnSpc>
              <a:spcBef>
                <a:spcPts val="0"/>
              </a:spcBef>
              <a:buClr>
                <a:schemeClr val="tx1"/>
              </a:buClr>
              <a:defRPr/>
            </a:pPr>
            <a:r>
              <a:rPr lang="en-US" sz="2400" kern="0" dirty="0" smtClean="0">
                <a:latin typeface="Georgia" pitchFamily="18" charset="0"/>
              </a:rPr>
              <a:t> </a:t>
            </a:r>
            <a:endParaRPr kumimoji="0" lang="en-US" sz="2400" i="0" u="none" strike="noStrike" kern="0" cap="none" spc="0" normalizeH="0" baseline="0" noProof="0" dirty="0" smtClean="0">
              <a:ln>
                <a:noFill/>
              </a:ln>
              <a:uLnTx/>
              <a:uFillTx/>
              <a:latin typeface="Georgia" pitchFamily="18" charset="0"/>
            </a:endParaRPr>
          </a:p>
          <a:p>
            <a:pPr marL="342900" lvl="0">
              <a:lnSpc>
                <a:spcPct val="80000"/>
              </a:lnSpc>
              <a:spcBef>
                <a:spcPts val="0"/>
              </a:spcBef>
              <a:buClr>
                <a:schemeClr val="tx1"/>
              </a:buClr>
              <a:defRPr/>
            </a:pPr>
            <a:endParaRPr kumimoji="0" lang="en-US" sz="2400" i="0" u="none" strike="noStrike" kern="0" cap="none" spc="0" normalizeH="0" baseline="0" noProof="0" dirty="0" smtClean="0">
              <a:ln>
                <a:noFill/>
              </a:ln>
              <a:uLnTx/>
              <a:uFillTx/>
              <a:latin typeface="Georgia" pitchFamily="18" charset="0"/>
            </a:endParaRPr>
          </a:p>
          <a:p>
            <a:pPr marL="342900" marR="0" lvl="0" indent="-342900" algn="l" defTabSz="914400" rtl="0" eaLnBrk="1" fontAlgn="base" latinLnBrk="0" hangingPunct="1">
              <a:lnSpc>
                <a:spcPct val="80000"/>
              </a:lnSpc>
              <a:spcBef>
                <a:spcPct val="20000"/>
              </a:spcBef>
              <a:spcAft>
                <a:spcPct val="0"/>
              </a:spcAft>
              <a:buClr>
                <a:schemeClr val="tx1"/>
              </a:buClr>
              <a:buSzTx/>
              <a:buFontTx/>
              <a:buNone/>
              <a:tabLst/>
              <a:defRPr/>
            </a:pPr>
            <a:endPar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tx1"/>
              </a:buClr>
              <a:buSzTx/>
              <a:buFontTx/>
              <a:buNone/>
              <a:tabLst/>
              <a:defRPr/>
            </a:pPr>
            <a:endPar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tx1"/>
              </a:buClr>
              <a:buSzTx/>
              <a:buFontTx/>
              <a:buNone/>
              <a:tabLst/>
              <a:defRPr/>
            </a:pPr>
            <a:endPar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p:txBody>
      </p:sp>
      <p:pic>
        <p:nvPicPr>
          <p:cNvPr id="5" name="Picture 4"/>
          <p:cNvPicPr/>
          <p:nvPr/>
        </p:nvPicPr>
        <p:blipFill>
          <a:blip r:embed="rId3" cstate="print"/>
          <a:srcRect/>
          <a:stretch>
            <a:fillRect/>
          </a:stretch>
        </p:blipFill>
        <p:spPr bwMode="auto">
          <a:xfrm>
            <a:off x="4648200" y="2133600"/>
            <a:ext cx="3157220" cy="2981325"/>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838200" y="2133600"/>
            <a:ext cx="3171825" cy="2981325"/>
          </a:xfrm>
          <a:prstGeom prst="rect">
            <a:avLst/>
          </a:prstGeom>
          <a:noFill/>
          <a:ln w="9525">
            <a:noFill/>
            <a:miter lim="800000"/>
            <a:headEnd/>
            <a:tailEnd/>
          </a:ln>
        </p:spPr>
      </p:pic>
      <p:sp>
        <p:nvSpPr>
          <p:cNvPr id="9" name="TextBox 8"/>
          <p:cNvSpPr txBox="1"/>
          <p:nvPr/>
        </p:nvSpPr>
        <p:spPr>
          <a:xfrm>
            <a:off x="1066800" y="5105400"/>
            <a:ext cx="7239000" cy="1908215"/>
          </a:xfrm>
          <a:prstGeom prst="rect">
            <a:avLst/>
          </a:prstGeom>
          <a:noFill/>
        </p:spPr>
        <p:txBody>
          <a:bodyPr wrap="square" rtlCol="0">
            <a:spAutoFit/>
          </a:bodyPr>
          <a:lstStyle/>
          <a:p>
            <a:r>
              <a:rPr lang="en-US" sz="2000" b="1" dirty="0" smtClean="0">
                <a:latin typeface="Georgia" pitchFamily="18" charset="0"/>
              </a:rPr>
              <a:t>Figure 1.</a:t>
            </a:r>
            <a:r>
              <a:rPr lang="en-US" sz="2000" dirty="0" smtClean="0">
                <a:latin typeface="Georgia" pitchFamily="18" charset="0"/>
              </a:rPr>
              <a:t> Expected one year ahead herd dynamics with (A) poor rainfall  or (B) good rainfall. Points reflect herder-specific observations based on randomly assigned initial herd sizes. The solid line reflects stable herd size. The dashed line depicts the nonparametric kernel regression.</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5791200" y="0"/>
            <a:ext cx="33528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Key findings 2</a:t>
            </a:r>
            <a:endParaRPr lang="en-US" sz="3200" b="1" kern="0" dirty="0">
              <a:solidFill>
                <a:schemeClr val="bg1"/>
              </a:solidFill>
              <a:latin typeface="Georgia" pitchFamily="18" charset="0"/>
              <a:ea typeface="+mj-ea"/>
              <a:cs typeface="+mj-cs"/>
            </a:endParaRPr>
          </a:p>
        </p:txBody>
      </p:sp>
      <p:sp>
        <p:nvSpPr>
          <p:cNvPr id="8" name="Rectangle 4"/>
          <p:cNvSpPr txBox="1">
            <a:spLocks noChangeArrowheads="1"/>
          </p:cNvSpPr>
          <p:nvPr/>
        </p:nvSpPr>
        <p:spPr>
          <a:xfrm>
            <a:off x="609600" y="1143000"/>
            <a:ext cx="7772400" cy="1160463"/>
          </a:xfrm>
          <a:prstGeom prst="rect">
            <a:avLst/>
          </a:prstGeom>
        </p:spPr>
        <p:txBody>
          <a:bodyPr/>
          <a:lstStyle/>
          <a:p>
            <a:pPr marL="342900" lvl="0">
              <a:lnSpc>
                <a:spcPct val="80000"/>
              </a:lnSpc>
              <a:spcBef>
                <a:spcPts val="0"/>
              </a:spcBef>
              <a:buClr>
                <a:schemeClr val="tx1"/>
              </a:buClr>
              <a:defRPr/>
            </a:pPr>
            <a:r>
              <a:rPr kumimoji="0" lang="en-US" sz="2400" b="1" i="0" u="sng" strike="noStrike" kern="0" cap="none" spc="0" normalizeH="0" baseline="0" noProof="0" dirty="0" smtClean="0">
                <a:ln>
                  <a:noFill/>
                </a:ln>
                <a:uLnTx/>
                <a:uFillTx/>
                <a:latin typeface="Georgia" pitchFamily="18" charset="0"/>
              </a:rPr>
              <a:t>Key findings </a:t>
            </a:r>
          </a:p>
          <a:p>
            <a:pPr marL="800100" lvl="0" indent="-457200">
              <a:lnSpc>
                <a:spcPct val="80000"/>
              </a:lnSpc>
              <a:spcBef>
                <a:spcPts val="0"/>
              </a:spcBef>
              <a:buClr>
                <a:schemeClr val="tx1"/>
              </a:buClr>
              <a:defRPr/>
            </a:pPr>
            <a:r>
              <a:rPr lang="en-US" sz="2400" kern="0" dirty="0" smtClean="0">
                <a:latin typeface="Georgia" pitchFamily="18" charset="0"/>
              </a:rPr>
              <a:t>2)   Simulated herd dynamics using parametric herd growth function estimates and historical (</a:t>
            </a:r>
            <a:r>
              <a:rPr lang="en-US" sz="2400" dirty="0" smtClean="0">
                <a:latin typeface="Georgia" pitchFamily="18" charset="0"/>
              </a:rPr>
              <a:t>N(490, 152)) rainfall distribution generates unconditional herd dynamics very similar to observed patterns. So pastoralists seem to grasp clearly the underlying herd dynamics of he current system.</a:t>
            </a:r>
            <a:endParaRPr lang="en-US" sz="2400" kern="0" dirty="0" smtClean="0">
              <a:latin typeface="Georgia" pitchFamily="18" charset="0"/>
            </a:endParaRPr>
          </a:p>
          <a:p>
            <a:pPr marL="342900" lvl="0">
              <a:lnSpc>
                <a:spcPct val="80000"/>
              </a:lnSpc>
              <a:spcBef>
                <a:spcPts val="0"/>
              </a:spcBef>
              <a:buClr>
                <a:schemeClr val="tx1"/>
              </a:buClr>
              <a:defRPr/>
            </a:pPr>
            <a:r>
              <a:rPr lang="en-US" sz="2400" kern="0" dirty="0" smtClean="0">
                <a:latin typeface="Georgia" pitchFamily="18" charset="0"/>
              </a:rPr>
              <a:t> </a:t>
            </a:r>
            <a:endParaRPr kumimoji="0" lang="en-US" sz="2400" i="0" u="none" strike="noStrike" kern="0" cap="none" spc="0" normalizeH="0" baseline="0" noProof="0" dirty="0" smtClean="0">
              <a:ln>
                <a:noFill/>
              </a:ln>
              <a:uLnTx/>
              <a:uFillTx/>
              <a:latin typeface="Georgia" pitchFamily="18" charset="0"/>
            </a:endParaRPr>
          </a:p>
          <a:p>
            <a:pPr marL="342900" lvl="0">
              <a:lnSpc>
                <a:spcPct val="80000"/>
              </a:lnSpc>
              <a:spcBef>
                <a:spcPts val="0"/>
              </a:spcBef>
              <a:buClr>
                <a:schemeClr val="tx1"/>
              </a:buClr>
              <a:defRPr/>
            </a:pPr>
            <a:endParaRPr kumimoji="0" lang="en-US" sz="2400" i="0" u="none" strike="noStrike" kern="0" cap="none" spc="0" normalizeH="0" baseline="0" noProof="0" dirty="0" smtClean="0">
              <a:ln>
                <a:noFill/>
              </a:ln>
              <a:uLnTx/>
              <a:uFillTx/>
              <a:latin typeface="Georgia" pitchFamily="18" charset="0"/>
            </a:endParaRPr>
          </a:p>
          <a:p>
            <a:pPr marL="342900" marR="0" lvl="0" indent="-342900" algn="l" defTabSz="914400" rtl="0" eaLnBrk="1" fontAlgn="base" latinLnBrk="0" hangingPunct="1">
              <a:lnSpc>
                <a:spcPct val="80000"/>
              </a:lnSpc>
              <a:spcBef>
                <a:spcPct val="20000"/>
              </a:spcBef>
              <a:spcAft>
                <a:spcPct val="0"/>
              </a:spcAft>
              <a:buClr>
                <a:schemeClr val="tx1"/>
              </a:buClr>
              <a:buSzTx/>
              <a:buFontTx/>
              <a:buNone/>
              <a:tabLst/>
              <a:defRPr/>
            </a:pPr>
            <a:endPar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tx1"/>
              </a:buClr>
              <a:buSzTx/>
              <a:buFontTx/>
              <a:buNone/>
              <a:tabLst/>
              <a:defRPr/>
            </a:pPr>
            <a:endPar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tx1"/>
              </a:buClr>
              <a:buSzTx/>
              <a:buFontTx/>
              <a:buNone/>
              <a:tabLst/>
              <a:defRPr/>
            </a:pPr>
            <a:endPar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p:txBody>
      </p:sp>
      <p:pic>
        <p:nvPicPr>
          <p:cNvPr id="48130" name="Picture 2"/>
          <p:cNvPicPr>
            <a:picLocks noChangeAspect="1" noChangeArrowheads="1"/>
          </p:cNvPicPr>
          <p:nvPr/>
        </p:nvPicPr>
        <p:blipFill>
          <a:blip r:embed="rId3" cstate="print"/>
          <a:srcRect/>
          <a:stretch>
            <a:fillRect/>
          </a:stretch>
        </p:blipFill>
        <p:spPr bwMode="auto">
          <a:xfrm>
            <a:off x="2514600" y="3347523"/>
            <a:ext cx="4143375" cy="35104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5791200" y="0"/>
            <a:ext cx="3352800" cy="990600"/>
          </a:xfrm>
          <a:prstGeom prst="rect">
            <a:avLst/>
          </a:prstGeom>
          <a:noFill/>
          <a:ln w="9525">
            <a:noFill/>
            <a:miter lim="800000"/>
            <a:headEnd/>
            <a:tailEnd/>
          </a:ln>
        </p:spPr>
        <p:txBody>
          <a:bodyPr anchor="ctr"/>
          <a:lstStyle/>
          <a:p>
            <a:pPr eaLnBrk="0" hangingPunct="0">
              <a:defRPr/>
            </a:pPr>
            <a:r>
              <a:rPr lang="en-US" sz="3200" b="1" kern="0" dirty="0" smtClean="0">
                <a:solidFill>
                  <a:schemeClr val="bg1"/>
                </a:solidFill>
                <a:latin typeface="Georgia" pitchFamily="18" charset="0"/>
                <a:ea typeface="+mj-ea"/>
                <a:cs typeface="+mj-cs"/>
              </a:rPr>
              <a:t>Key findings 3</a:t>
            </a:r>
            <a:endParaRPr lang="en-US" sz="3200" b="1" kern="0" dirty="0">
              <a:solidFill>
                <a:schemeClr val="bg1"/>
              </a:solidFill>
              <a:latin typeface="Georgia" pitchFamily="18" charset="0"/>
              <a:ea typeface="+mj-ea"/>
              <a:cs typeface="+mj-cs"/>
            </a:endParaRPr>
          </a:p>
        </p:txBody>
      </p:sp>
      <p:sp>
        <p:nvSpPr>
          <p:cNvPr id="8" name="Rectangle 4"/>
          <p:cNvSpPr txBox="1">
            <a:spLocks noChangeArrowheads="1"/>
          </p:cNvSpPr>
          <p:nvPr/>
        </p:nvSpPr>
        <p:spPr>
          <a:xfrm>
            <a:off x="304800" y="1143000"/>
            <a:ext cx="8077200" cy="1160463"/>
          </a:xfrm>
          <a:prstGeom prst="rect">
            <a:avLst/>
          </a:prstGeom>
        </p:spPr>
        <p:txBody>
          <a:bodyPr/>
          <a:lstStyle/>
          <a:p>
            <a:pPr marL="342900" lvl="0">
              <a:lnSpc>
                <a:spcPct val="80000"/>
              </a:lnSpc>
              <a:spcBef>
                <a:spcPts val="0"/>
              </a:spcBef>
              <a:buClr>
                <a:schemeClr val="tx1"/>
              </a:buClr>
              <a:defRPr/>
            </a:pPr>
            <a:r>
              <a:rPr kumimoji="0" lang="en-US" sz="2400" b="1" i="0" u="sng" strike="noStrike" kern="0" cap="none" spc="0" normalizeH="0" baseline="0" noProof="0" dirty="0" smtClean="0">
                <a:ln>
                  <a:noFill/>
                </a:ln>
                <a:uLnTx/>
                <a:uFillTx/>
                <a:latin typeface="Georgia" pitchFamily="18" charset="0"/>
              </a:rPr>
              <a:t>Key findings </a:t>
            </a:r>
          </a:p>
          <a:p>
            <a:pPr marL="800100" lvl="0" indent="-457200">
              <a:lnSpc>
                <a:spcPct val="80000"/>
              </a:lnSpc>
              <a:spcBef>
                <a:spcPts val="0"/>
              </a:spcBef>
              <a:buClr>
                <a:schemeClr val="tx1"/>
              </a:buClr>
              <a:defRPr/>
            </a:pPr>
            <a:r>
              <a:rPr lang="en-US" sz="2400" kern="0" dirty="0" smtClean="0">
                <a:latin typeface="Georgia" pitchFamily="18" charset="0"/>
              </a:rPr>
              <a:t>3)  Herd dynamics change with drought </a:t>
            </a:r>
            <a:r>
              <a:rPr lang="en-US" sz="2400" dirty="0" smtClean="0">
                <a:latin typeface="Georgia" pitchFamily="18" charset="0"/>
              </a:rPr>
              <a:t>(rainfall &lt;250 mm/year) risk.  Halving the current risk would enhance resilience and eliminate apparent poverty trap. By contrast, doubling drought risk would eliminate high-level </a:t>
            </a:r>
            <a:r>
              <a:rPr lang="en-US" sz="2400" dirty="0" err="1" smtClean="0">
                <a:latin typeface="Georgia" pitchFamily="18" charset="0"/>
              </a:rPr>
              <a:t>equilibiurm</a:t>
            </a:r>
            <a:r>
              <a:rPr lang="en-US" sz="2400" dirty="0" smtClean="0">
                <a:latin typeface="Georgia" pitchFamily="18" charset="0"/>
              </a:rPr>
              <a:t> and lead to system collapse in expectation.  </a:t>
            </a:r>
            <a:endParaRPr lang="en-US" sz="2400" kern="0" dirty="0" smtClean="0">
              <a:latin typeface="Georgia" pitchFamily="18" charset="0"/>
            </a:endParaRPr>
          </a:p>
          <a:p>
            <a:pPr marL="342900" lvl="0">
              <a:lnSpc>
                <a:spcPct val="80000"/>
              </a:lnSpc>
              <a:spcBef>
                <a:spcPts val="0"/>
              </a:spcBef>
              <a:buClr>
                <a:schemeClr val="tx1"/>
              </a:buClr>
              <a:defRPr/>
            </a:pPr>
            <a:r>
              <a:rPr lang="en-US" sz="2400" kern="0" dirty="0" smtClean="0">
                <a:latin typeface="Georgia" pitchFamily="18" charset="0"/>
              </a:rPr>
              <a:t> </a:t>
            </a:r>
            <a:endParaRPr kumimoji="0" lang="en-US" sz="2400" i="0" u="none" strike="noStrike" kern="0" cap="none" spc="0" normalizeH="0" baseline="0" noProof="0" dirty="0" smtClean="0">
              <a:ln>
                <a:noFill/>
              </a:ln>
              <a:uLnTx/>
              <a:uFillTx/>
              <a:latin typeface="Georgia" pitchFamily="18" charset="0"/>
            </a:endParaRPr>
          </a:p>
          <a:p>
            <a:pPr marL="342900" lvl="0">
              <a:lnSpc>
                <a:spcPct val="80000"/>
              </a:lnSpc>
              <a:spcBef>
                <a:spcPts val="0"/>
              </a:spcBef>
              <a:buClr>
                <a:schemeClr val="tx1"/>
              </a:buClr>
              <a:defRPr/>
            </a:pPr>
            <a:endParaRPr kumimoji="0" lang="en-US" sz="2400" i="0" u="none" strike="noStrike" kern="0" cap="none" spc="0" normalizeH="0" baseline="0" noProof="0" dirty="0" smtClean="0">
              <a:ln>
                <a:noFill/>
              </a:ln>
              <a:uLnTx/>
              <a:uFillTx/>
              <a:latin typeface="Georgia" pitchFamily="18" charset="0"/>
            </a:endParaRPr>
          </a:p>
          <a:p>
            <a:pPr marL="342900" marR="0" lvl="0" indent="-342900" algn="l" defTabSz="914400" rtl="0" eaLnBrk="1" fontAlgn="base" latinLnBrk="0" hangingPunct="1">
              <a:lnSpc>
                <a:spcPct val="80000"/>
              </a:lnSpc>
              <a:spcBef>
                <a:spcPct val="20000"/>
              </a:spcBef>
              <a:spcAft>
                <a:spcPct val="0"/>
              </a:spcAft>
              <a:buClr>
                <a:schemeClr val="tx1"/>
              </a:buClr>
              <a:buSzTx/>
              <a:buFontTx/>
              <a:buNone/>
              <a:tabLst/>
              <a:defRPr/>
            </a:pPr>
            <a:endPar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tx1"/>
              </a:buClr>
              <a:buSzTx/>
              <a:buFontTx/>
              <a:buNone/>
              <a:tabLst/>
              <a:defRPr/>
            </a:pPr>
            <a:endPar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tx1"/>
              </a:buClr>
              <a:buSzTx/>
              <a:buFontTx/>
              <a:buNone/>
              <a:tabLst/>
              <a:defRPr/>
            </a:pPr>
            <a:endPar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p:txBody>
      </p:sp>
      <p:sp>
        <p:nvSpPr>
          <p:cNvPr id="9" name="TextBox 8"/>
          <p:cNvSpPr txBox="1"/>
          <p:nvPr/>
        </p:nvSpPr>
        <p:spPr>
          <a:xfrm>
            <a:off x="5791200" y="3962400"/>
            <a:ext cx="2895600" cy="2031325"/>
          </a:xfrm>
          <a:prstGeom prst="rect">
            <a:avLst/>
          </a:prstGeom>
          <a:noFill/>
        </p:spPr>
        <p:txBody>
          <a:bodyPr wrap="square" rtlCol="0">
            <a:spAutoFit/>
          </a:bodyPr>
          <a:lstStyle/>
          <a:p>
            <a:r>
              <a:rPr lang="en-US" kern="0" dirty="0" smtClean="0">
                <a:latin typeface="Georgia" pitchFamily="18" charset="0"/>
              </a:rPr>
              <a:t>Simulated using the parametric herd growth function estimates and mean-preserving changes of rainfall variance, defined by </a:t>
            </a:r>
            <a:r>
              <a:rPr lang="el-GR" kern="0" dirty="0" smtClean="0">
                <a:latin typeface="Georgia" pitchFamily="18" charset="0"/>
              </a:rPr>
              <a:t>π</a:t>
            </a:r>
            <a:r>
              <a:rPr lang="en-US" kern="0" dirty="0" smtClean="0">
                <a:latin typeface="Georgia" pitchFamily="18" charset="0"/>
              </a:rPr>
              <a:t>= </a:t>
            </a:r>
            <a:r>
              <a:rPr lang="en-US" kern="0" dirty="0" err="1" smtClean="0">
                <a:latin typeface="Georgia" pitchFamily="18" charset="0"/>
              </a:rPr>
              <a:t>prob</a:t>
            </a:r>
            <a:r>
              <a:rPr lang="en-US" kern="0" dirty="0" smtClean="0">
                <a:latin typeface="Georgia" pitchFamily="18" charset="0"/>
              </a:rPr>
              <a:t>(rainfall&lt;250 mm/yr) </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447800" y="3200400"/>
            <a:ext cx="4317023"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20483" name="Content Placeholder 4"/>
          <p:cNvSpPr>
            <a:spLocks noGrp="1"/>
          </p:cNvSpPr>
          <p:nvPr>
            <p:ph idx="1"/>
          </p:nvPr>
        </p:nvSpPr>
        <p:spPr>
          <a:xfrm>
            <a:off x="457200" y="1295400"/>
            <a:ext cx="8229600" cy="4525963"/>
          </a:xfrm>
        </p:spPr>
        <p:txBody>
          <a:bodyPr/>
          <a:lstStyle/>
          <a:p>
            <a:pPr marL="114300" indent="-457200">
              <a:spcBef>
                <a:spcPct val="0"/>
              </a:spcBef>
              <a:buNone/>
            </a:pPr>
            <a:r>
              <a:rPr lang="en-US" sz="2400" dirty="0" smtClean="0">
                <a:latin typeface="Georgia" pitchFamily="18" charset="0"/>
              </a:rPr>
              <a:t> The main store of wealth of Africa’s pastoralists is at risk if climate change brings increased drought, as expected. </a:t>
            </a:r>
            <a:r>
              <a:rPr lang="en-US" sz="2400" b="1" dirty="0" smtClean="0">
                <a:latin typeface="Georgia" pitchFamily="18" charset="0"/>
              </a:rPr>
              <a:t>	</a:t>
            </a:r>
          </a:p>
          <a:p>
            <a:pPr marL="114300" indent="-457200">
              <a:spcBef>
                <a:spcPct val="0"/>
              </a:spcBef>
              <a:buNone/>
            </a:pPr>
            <a:r>
              <a:rPr lang="en-US" sz="2400" b="1" dirty="0" smtClean="0">
                <a:latin typeface="Georgia" pitchFamily="18" charset="0"/>
              </a:rPr>
              <a:t>  Climate variability adaptation is crucial</a:t>
            </a:r>
          </a:p>
          <a:p>
            <a:pPr marL="114300" indent="-457200">
              <a:spcBef>
                <a:spcPct val="0"/>
              </a:spcBef>
              <a:buNone/>
            </a:pPr>
            <a:r>
              <a:rPr lang="en-US" sz="2400" dirty="0" smtClean="0">
                <a:latin typeface="Georgia" pitchFamily="18" charset="0"/>
              </a:rPr>
              <a:t>  ASAL pastoral systems highly vulnerable to potential system change due to quite plausible changes in rainfall variability.  Need more than just food aid in response to disasters.  Must begin addressing: </a:t>
            </a:r>
          </a:p>
          <a:p>
            <a:pPr marL="114300" indent="-457200">
              <a:spcBef>
                <a:spcPct val="0"/>
              </a:spcBef>
              <a:buNone/>
            </a:pPr>
            <a:r>
              <a:rPr lang="en-US" sz="2400" dirty="0" smtClean="0">
                <a:latin typeface="Georgia" pitchFamily="18" charset="0"/>
              </a:rPr>
              <a:t>		-range and water management</a:t>
            </a:r>
          </a:p>
          <a:p>
            <a:pPr marL="114300" indent="-457200">
              <a:spcBef>
                <a:spcPct val="0"/>
              </a:spcBef>
              <a:buNone/>
            </a:pPr>
            <a:r>
              <a:rPr lang="en-US" sz="2400" dirty="0" smtClean="0">
                <a:latin typeface="Georgia" pitchFamily="18" charset="0"/>
              </a:rPr>
              <a:t>		-resource tenure (e.g., dry season reserve access) and 	reconciliation with biodiversity conservation goals</a:t>
            </a:r>
          </a:p>
          <a:p>
            <a:pPr marL="114300" indent="-457200">
              <a:spcBef>
                <a:spcPct val="0"/>
              </a:spcBef>
              <a:buNone/>
            </a:pPr>
            <a:r>
              <a:rPr lang="en-US" sz="2400" dirty="0" smtClean="0">
                <a:latin typeface="Georgia" pitchFamily="18" charset="0"/>
              </a:rPr>
              <a:t>		- livestock insurance</a:t>
            </a:r>
          </a:p>
          <a:p>
            <a:pPr marL="114300" indent="-457200">
              <a:spcBef>
                <a:spcPct val="0"/>
              </a:spcBef>
              <a:buNone/>
            </a:pPr>
            <a:endParaRPr lang="en-US" sz="2400" dirty="0" smtClean="0">
              <a:latin typeface="Georgia" pitchFamily="18" charset="0"/>
            </a:endParaRPr>
          </a:p>
          <a:p>
            <a:pPr marL="114300" indent="-457200">
              <a:spcBef>
                <a:spcPct val="0"/>
              </a:spcBef>
              <a:buNone/>
            </a:pPr>
            <a:r>
              <a:rPr lang="en-US" sz="2400" dirty="0" smtClean="0">
                <a:latin typeface="Georgia" pitchFamily="18" charset="0"/>
              </a:rPr>
              <a:t> </a:t>
            </a:r>
          </a:p>
          <a:p>
            <a:pPr marL="114300" indent="-457200">
              <a:spcBef>
                <a:spcPct val="0"/>
              </a:spcBef>
              <a:buNone/>
            </a:pPr>
            <a:endParaRPr lang="en-US" sz="2400" dirty="0" smtClean="0">
              <a:latin typeface="Georgia" pitchFamily="18" charset="0"/>
            </a:endParaRPr>
          </a:p>
          <a:p>
            <a:pPr marL="114300" indent="-457200">
              <a:spcBef>
                <a:spcPct val="0"/>
              </a:spcBef>
              <a:buNone/>
            </a:pPr>
            <a:endParaRPr lang="en-US" sz="2400" dirty="0" smtClean="0">
              <a:latin typeface="Georgia" pitchFamily="18" charset="0"/>
            </a:endParaRPr>
          </a:p>
        </p:txBody>
      </p:sp>
      <p:sp>
        <p:nvSpPr>
          <p:cNvPr id="6" name="Title 5"/>
          <p:cNvSpPr txBox="1">
            <a:spLocks/>
          </p:cNvSpPr>
          <p:nvPr/>
        </p:nvSpPr>
        <p:spPr bwMode="auto">
          <a:xfrm>
            <a:off x="4876800" y="0"/>
            <a:ext cx="43434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Policy implications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5584</TotalTime>
  <Words>662</Words>
  <Application>Microsoft Office PowerPoint</Application>
  <PresentationFormat>On-screen Show (4:3)</PresentationFormat>
  <Paragraphs>81</Paragraphs>
  <Slides>11</Slides>
  <Notes>3</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Default Design</vt:lpstr>
      <vt:lpstr>Custom Design</vt:lpstr>
      <vt:lpstr>1_Custom Design</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ANP</dc:creator>
  <cp:lastModifiedBy>Chris Barrett</cp:lastModifiedBy>
  <cp:revision>176</cp:revision>
  <dcterms:created xsi:type="dcterms:W3CDTF">2001-03-15T21:53:34Z</dcterms:created>
  <dcterms:modified xsi:type="dcterms:W3CDTF">2011-01-19T03:54:49Z</dcterms:modified>
</cp:coreProperties>
</file>